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58" r:id="rId3"/>
    <p:sldId id="284" r:id="rId4"/>
    <p:sldId id="282" r:id="rId5"/>
    <p:sldId id="285" r:id="rId6"/>
    <p:sldId id="286" r:id="rId7"/>
    <p:sldId id="287" r:id="rId8"/>
    <p:sldId id="288" r:id="rId9"/>
    <p:sldId id="289" r:id="rId10"/>
    <p:sldId id="293" r:id="rId11"/>
    <p:sldId id="290" r:id="rId12"/>
    <p:sldId id="292" r:id="rId13"/>
    <p:sldId id="295" r:id="rId14"/>
    <p:sldId id="296" r:id="rId15"/>
    <p:sldId id="297" r:id="rId16"/>
    <p:sldId id="298" r:id="rId17"/>
    <p:sldId id="28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2" autoAdjust="0"/>
  </p:normalViewPr>
  <p:slideViewPr>
    <p:cSldViewPr snapToGrid="0"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1988DA-9D52-49B4-826B-E1666325CC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8A6D4-8F5A-4DE0-9167-B9DD57A1B768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9BD-F45C-4A26-B228-396A5216E7B3}" type="slidenum">
              <a:rPr lang="en-US"/>
              <a:pPr/>
              <a:t>2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9BD-F45C-4A26-B228-396A5216E7B3}" type="slidenum">
              <a:rPr lang="en-US"/>
              <a:pPr/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9BD-F45C-4A26-B228-396A5216E7B3}" type="slidenum">
              <a:rPr lang="en-US"/>
              <a:pPr/>
              <a:t>17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orporate1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352800"/>
            <a:ext cx="6400800" cy="1752600"/>
          </a:xfrm>
        </p:spPr>
        <p:txBody>
          <a:bodyPr/>
          <a:lstStyle>
            <a:lvl1pPr marL="0" indent="0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0" y="5638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0BEF6-3FE7-4E03-930D-7F8159AFE0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95E05-C558-4302-BD7B-AA3292AF38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9B6BFD-7701-4DBA-9946-B29DE8CFC0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92DFBD-EAB4-4B31-AECC-F818D027E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A2683-12B5-4498-9EE8-4906FFA14B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550E3-D019-469D-BADC-C843DB4B1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E0B6C-F8C9-46A6-ADA1-27F14FAD5B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E01C9-9F86-454D-AD0D-8C0C22C0A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D75A0-6A2C-4E1D-BADC-602B72E62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5D24A-AF81-4116-8FE2-061142775A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B7428-DF2C-42B0-B293-EE3CB9D691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05E34-E763-4BFC-A1A6-1AF093E0F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orporate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69992E8-0B04-4499-93DD-F6D3FBD618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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2500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641760"/>
            <a:ext cx="7772400" cy="1143000"/>
          </a:xfrm>
        </p:spPr>
        <p:txBody>
          <a:bodyPr/>
          <a:lstStyle/>
          <a:p>
            <a:r>
              <a:rPr lang="en-US" dirty="0" smtClean="0"/>
              <a:t>Deal Or No Deal</a:t>
            </a:r>
            <a:endParaRPr 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75855" y="4835236"/>
            <a:ext cx="6400800" cy="1752600"/>
          </a:xfrm>
        </p:spPr>
        <p:txBody>
          <a:bodyPr/>
          <a:lstStyle/>
          <a:p>
            <a:r>
              <a:rPr lang="en-GB" dirty="0" smtClean="0"/>
              <a:t>John Morris</a:t>
            </a:r>
          </a:p>
          <a:p>
            <a:r>
              <a:rPr lang="en-GB" dirty="0" smtClean="0"/>
              <a:t>Tim Reilly</a:t>
            </a:r>
          </a:p>
          <a:p>
            <a:r>
              <a:rPr lang="en-GB" dirty="0" smtClean="0"/>
              <a:t>Travis Smith</a:t>
            </a:r>
            <a:endParaRPr lang="en-US" dirty="0"/>
          </a:p>
        </p:txBody>
      </p:sp>
      <p:pic>
        <p:nvPicPr>
          <p:cNvPr id="6" name="Picture 5" descr="SuperStock_1525R-1399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947" y="3131127"/>
            <a:ext cx="4355382" cy="3086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Stage II: Extract </a:t>
            </a:r>
            <a:r>
              <a:rPr lang="en-US" dirty="0" smtClean="0"/>
              <a:t>Live Leads from No Deals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named arrays, ROW() and COLUMN()</a:t>
            </a:r>
          </a:p>
          <a:p>
            <a:r>
              <a:rPr lang="en-US" dirty="0" smtClean="0"/>
              <a:t>Filtered list for Solver Decision Variables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695" y="3073627"/>
            <a:ext cx="70199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Stage II: Staffing </a:t>
            </a:r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staffer has a specific role and an hourly rate</a:t>
            </a:r>
          </a:p>
          <a:p>
            <a:r>
              <a:rPr lang="en-US" dirty="0" smtClean="0"/>
              <a:t>Each deal has its own staffing requirements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554" y="3416658"/>
            <a:ext cx="3698648" cy="325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5281" y="3449409"/>
            <a:ext cx="3951347" cy="30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Stage II: Staff </a:t>
            </a:r>
            <a:r>
              <a:rPr lang="en-US" dirty="0" smtClean="0"/>
              <a:t>Cost and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Fewer Senior Staff </a:t>
            </a:r>
          </a:p>
          <a:p>
            <a:r>
              <a:rPr lang="en-US" dirty="0" smtClean="0"/>
              <a:t>Cost More</a:t>
            </a:r>
          </a:p>
          <a:p>
            <a:r>
              <a:rPr lang="en-US" dirty="0" smtClean="0"/>
              <a:t>Work Less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1542" y="2837263"/>
            <a:ext cx="5849257" cy="376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Stage II: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Firm constrained by </a:t>
            </a:r>
          </a:p>
          <a:p>
            <a:pPr lvl="1"/>
            <a:r>
              <a:rPr lang="en-US" dirty="0" smtClean="0"/>
              <a:t>Number of Personnel</a:t>
            </a:r>
          </a:p>
          <a:p>
            <a:pPr lvl="1"/>
            <a:r>
              <a:rPr lang="en-US" dirty="0" smtClean="0"/>
              <a:t>Max Hours Available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0114" y="3335246"/>
            <a:ext cx="5167086" cy="3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Stage II: Configuring </a:t>
            </a:r>
            <a:r>
              <a:rPr lang="en-US" dirty="0" smtClean="0"/>
              <a:t>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Constraint – Deal taken or not</a:t>
            </a:r>
          </a:p>
          <a:p>
            <a:r>
              <a:rPr lang="en-US" dirty="0" smtClean="0"/>
              <a:t>Objective Function – Maximize Revenue by Deal Type and Industry less Costs by staff required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2981" y="3542163"/>
            <a:ext cx="5936828" cy="319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 to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Simulations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Non-uniform distributions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Introduce Constraints on</a:t>
            </a:r>
          </a:p>
          <a:p>
            <a:pPr lvl="1"/>
            <a:r>
              <a:rPr lang="en-US" dirty="0" smtClean="0"/>
              <a:t>Geography</a:t>
            </a:r>
          </a:p>
          <a:p>
            <a:pPr lvl="1"/>
            <a:r>
              <a:rPr lang="en-US" dirty="0" smtClean="0"/>
              <a:t>Splitting time</a:t>
            </a:r>
          </a:p>
          <a:p>
            <a:pPr lvl="1"/>
            <a:r>
              <a:rPr lang="en-US" dirty="0" smtClean="0"/>
              <a:t>More granular skill sets / wage levels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Q&amp;A</a:t>
            </a:r>
            <a:endParaRPr lang="en-US" dirty="0"/>
          </a:p>
        </p:txBody>
      </p:sp>
      <p:pic>
        <p:nvPicPr>
          <p:cNvPr id="5" name="Picture 4" descr="SuperStock_1525R-1399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274" y="3158836"/>
            <a:ext cx="4355382" cy="3086099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968338" y="2063666"/>
            <a:ext cx="1851891" cy="1399309"/>
          </a:xfrm>
          <a:prstGeom prst="wedgeRoundRectCallout">
            <a:avLst>
              <a:gd name="adj1" fmla="val -19813"/>
              <a:gd name="adj2" fmla="val 842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1846" y="2494478"/>
            <a:ext cx="189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Questions?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84215"/>
            <a:ext cx="7772400" cy="3886200"/>
          </a:xfrm>
        </p:spPr>
        <p:txBody>
          <a:bodyPr/>
          <a:lstStyle/>
          <a:p>
            <a:r>
              <a:rPr lang="en-US" dirty="0" smtClean="0"/>
              <a:t>Managerial Problem</a:t>
            </a:r>
            <a:endParaRPr lang="en-US" dirty="0"/>
          </a:p>
          <a:p>
            <a:r>
              <a:rPr lang="en-US" dirty="0" smtClean="0"/>
              <a:t>Model Overview</a:t>
            </a:r>
          </a:p>
          <a:p>
            <a:r>
              <a:rPr lang="en-US" dirty="0" smtClean="0"/>
              <a:t>Model Stage I: Building Lead Pipeline</a:t>
            </a:r>
          </a:p>
          <a:p>
            <a:r>
              <a:rPr lang="en-US" dirty="0" smtClean="0"/>
              <a:t>Model Stage II: Chasing Deals</a:t>
            </a:r>
          </a:p>
          <a:p>
            <a:r>
              <a:rPr lang="en-US" dirty="0" smtClean="0"/>
              <a:t>Output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  <p:pic>
        <p:nvPicPr>
          <p:cNvPr id="4" name="Picture 3" descr="staffing_illustratio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580" y="3836844"/>
            <a:ext cx="3333750" cy="2647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Professional Services Firm dealing with staffing constraints must choose from a pipeline of possible deals to maximize profit.</a:t>
            </a:r>
          </a:p>
          <a:p>
            <a:endParaRPr lang="en-US" dirty="0" smtClean="0"/>
          </a:p>
          <a:p>
            <a:r>
              <a:rPr lang="en-US" dirty="0" smtClean="0"/>
              <a:t>Pipeline of deals based on outcomes of pitches, generated by Excel at random following custom distribution.</a:t>
            </a:r>
          </a:p>
          <a:p>
            <a:endParaRPr lang="en-US" dirty="0" smtClean="0"/>
          </a:p>
          <a:p>
            <a:r>
              <a:rPr lang="en-US" dirty="0" smtClean="0"/>
              <a:t>Time-frame for all decisions is one week – pitching, staffing, billing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3851650" y="2424553"/>
            <a:ext cx="1025177" cy="872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Overview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7784" y="2493884"/>
            <a:ext cx="1102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Lead 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Pipeline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740828" y="4821386"/>
            <a:ext cx="1496189" cy="872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9253" y="4876807"/>
            <a:ext cx="1650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Staffing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Constraints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83397" y="3311228"/>
            <a:ext cx="1011367" cy="12192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305" y="3506032"/>
            <a:ext cx="1191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cap="small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Model Stage II</a:t>
            </a:r>
            <a:endParaRPr lang="en-US" sz="1800" b="1" cap="small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218251" y="2064329"/>
            <a:ext cx="1385422" cy="872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36449" y="2202876"/>
            <a:ext cx="1565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Total Deals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by Type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48951" y="3408218"/>
            <a:ext cx="1510140" cy="886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09394" y="3505200"/>
            <a:ext cx="1607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Staffing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Assignments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218244" y="4821379"/>
            <a:ext cx="1274618" cy="872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3260" y="4946071"/>
            <a:ext cx="1177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Maximum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Profit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 rot="2370627">
            <a:off x="5114672" y="2908134"/>
            <a:ext cx="431598" cy="366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 rot="2341269">
            <a:off x="6694437" y="4847080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606560" y="3706590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81891" y="3976261"/>
            <a:ext cx="1676400" cy="1136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0393" y="4045535"/>
            <a:ext cx="1731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 Pitch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Effectiveness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Distribution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299757" y="2216678"/>
            <a:ext cx="997625" cy="12192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31142" y="2466074"/>
            <a:ext cx="1153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cap="small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Model Stage I</a:t>
            </a:r>
            <a:endParaRPr lang="en-US" sz="1800" b="1" cap="small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323051" y="2639785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84983" y="2202881"/>
            <a:ext cx="1440799" cy="872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4664" y="2313778"/>
            <a:ext cx="162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Pitch</a:t>
            </a:r>
          </a:p>
          <a:p>
            <a:pPr algn="ctr"/>
            <a:r>
              <a:rPr lang="en-US" sz="1800" cap="small" dirty="0" smtClean="0">
                <a:latin typeface="Arial" pitchFamily="34" charset="0"/>
                <a:cs typeface="Arial" pitchFamily="34" charset="0"/>
              </a:rPr>
              <a:t>Allocation</a:t>
            </a:r>
            <a:endParaRPr lang="en-US" sz="1800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ight Arrow 32"/>
          <p:cNvSpPr/>
          <p:nvPr/>
        </p:nvSpPr>
        <p:spPr>
          <a:xfrm rot="19301053">
            <a:off x="6620432" y="2861456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18694114">
            <a:off x="5165710" y="4454730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ight Arrow 34"/>
          <p:cNvSpPr/>
          <p:nvPr/>
        </p:nvSpPr>
        <p:spPr>
          <a:xfrm rot="18694114">
            <a:off x="2117712" y="3595747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1896038" y="2528949"/>
            <a:ext cx="431598" cy="366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cap="small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Stage I: Creating Deal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17424"/>
            <a:ext cx="7772400" cy="3886200"/>
          </a:xfrm>
        </p:spPr>
        <p:txBody>
          <a:bodyPr/>
          <a:lstStyle/>
          <a:p>
            <a:r>
              <a:rPr lang="en-US" dirty="0" smtClean="0"/>
              <a:t>The firm reaches out to 50 contacts weekly</a:t>
            </a:r>
          </a:p>
          <a:p>
            <a:r>
              <a:rPr lang="en-US" dirty="0" smtClean="0"/>
              <a:t>In three different industries</a:t>
            </a:r>
          </a:p>
          <a:p>
            <a:pPr lvl="1"/>
            <a:r>
              <a:rPr lang="en-US" dirty="0" smtClean="0"/>
              <a:t>High-tech</a:t>
            </a:r>
          </a:p>
          <a:p>
            <a:pPr lvl="1"/>
            <a:r>
              <a:rPr lang="en-US" dirty="0" err="1" smtClean="0"/>
              <a:t>Pharma</a:t>
            </a:r>
            <a:endParaRPr lang="en-US" dirty="0" smtClean="0"/>
          </a:p>
          <a:p>
            <a:pPr lvl="1"/>
            <a:r>
              <a:rPr lang="en-US" dirty="0" smtClean="0"/>
              <a:t>Energy</a:t>
            </a:r>
          </a:p>
          <a:p>
            <a:r>
              <a:rPr lang="en-US" dirty="0" smtClean="0"/>
              <a:t> There are four types of deals: </a:t>
            </a:r>
          </a:p>
          <a:p>
            <a:pPr lvl="1"/>
            <a:r>
              <a:rPr lang="en-US" dirty="0" smtClean="0"/>
              <a:t>M&amp;A</a:t>
            </a:r>
          </a:p>
          <a:p>
            <a:pPr lvl="1"/>
            <a:r>
              <a:rPr lang="en-US" dirty="0" smtClean="0"/>
              <a:t>Restructuring </a:t>
            </a:r>
          </a:p>
          <a:p>
            <a:pPr lvl="1"/>
            <a:r>
              <a:rPr lang="en-US" dirty="0" smtClean="0"/>
              <a:t>Debt-raising</a:t>
            </a:r>
          </a:p>
          <a:p>
            <a:pPr lvl="1"/>
            <a:r>
              <a:rPr lang="en-US" dirty="0" smtClean="0"/>
              <a:t>IPO</a:t>
            </a:r>
          </a:p>
          <a:p>
            <a:r>
              <a:rPr lang="en-US" dirty="0" smtClean="0"/>
              <a:t> Each industry has an average deal value for any given deal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Stage I: Creating Lead Pipeline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6457" y="2410749"/>
            <a:ext cx="8322575" cy="368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Given Monday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034" y="1968727"/>
            <a:ext cx="28098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5312" y="2870355"/>
            <a:ext cx="46672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Distribution &amp; Simulation Output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5175" y="3543074"/>
            <a:ext cx="55340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364" y="1787299"/>
            <a:ext cx="46863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78400" y="3657600"/>
            <a:ext cx="37156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Outcome of one week’s simulation</a:t>
            </a:r>
            <a:endParaRPr lang="en-US" sz="1800" b="1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of Leads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50 pairs of Uniform Random numbers</a:t>
            </a:r>
          </a:p>
          <a:p>
            <a:pPr lvl="1"/>
            <a:r>
              <a:rPr lang="en-US" dirty="0" smtClean="0"/>
              <a:t>Bucketed for Industry and Deal Type according to preset distribution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4036" y="3494315"/>
            <a:ext cx="67437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1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33CCFF"/>
      </a:accent1>
      <a:accent2>
        <a:srgbClr val="99FF99"/>
      </a:accent2>
      <a:accent3>
        <a:srgbClr val="FFFFFF"/>
      </a:accent3>
      <a:accent4>
        <a:srgbClr val="DADADA"/>
      </a:accent4>
      <a:accent5>
        <a:srgbClr val="ADE2FF"/>
      </a:accent5>
      <a:accent6>
        <a:srgbClr val="8AE78A"/>
      </a:accent6>
      <a:hlink>
        <a:srgbClr val="FFFF99"/>
      </a:hlink>
      <a:folHlink>
        <a:srgbClr val="CCCCFF"/>
      </a:folHlink>
    </a:clrScheme>
    <a:fontScheme name="business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ss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8">
        <a:dk1>
          <a:srgbClr val="808080"/>
        </a:dk1>
        <a:lt1>
          <a:srgbClr val="FFCCFF"/>
        </a:lt1>
        <a:dk2>
          <a:srgbClr val="FFCCCC"/>
        </a:dk2>
        <a:lt2>
          <a:srgbClr val="FFFFFF"/>
        </a:lt2>
        <a:accent1>
          <a:srgbClr val="990066"/>
        </a:accent1>
        <a:accent2>
          <a:srgbClr val="9C001A"/>
        </a:accent2>
        <a:accent3>
          <a:srgbClr val="FFE2E2"/>
        </a:accent3>
        <a:accent4>
          <a:srgbClr val="DAAEDA"/>
        </a:accent4>
        <a:accent5>
          <a:srgbClr val="CAAAB8"/>
        </a:accent5>
        <a:accent6>
          <a:srgbClr val="8D0016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business1</Template>
  <TotalTime>504</TotalTime>
  <Words>330</Words>
  <Application>Microsoft PowerPoint</Application>
  <PresentationFormat>On-screen Show (4:3)</PresentationFormat>
  <Paragraphs>87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business1</vt:lpstr>
      <vt:lpstr>Deal Or No Deal</vt:lpstr>
      <vt:lpstr>Agenda</vt:lpstr>
      <vt:lpstr>Managerial Problem</vt:lpstr>
      <vt:lpstr>Model Overview</vt:lpstr>
      <vt:lpstr>Model Stage I: Creating Deal Pipeline</vt:lpstr>
      <vt:lpstr>Model Stage I: Creating Lead Pipeline</vt:lpstr>
      <vt:lpstr>Any Given Monday</vt:lpstr>
      <vt:lpstr>Lead Distribution &amp; Simulation Output</vt:lpstr>
      <vt:lpstr>Generation of Leads</vt:lpstr>
      <vt:lpstr>Model Stage II: Extract Live Leads from No Deals</vt:lpstr>
      <vt:lpstr>Model Stage II: Staffing Requirements</vt:lpstr>
      <vt:lpstr>Model Stage II: Staff Cost and Availability</vt:lpstr>
      <vt:lpstr>Model Stage II: Constraints</vt:lpstr>
      <vt:lpstr>Model Stage II: Configuring Solver</vt:lpstr>
      <vt:lpstr>Live Demo</vt:lpstr>
      <vt:lpstr>Extensions to the Model</vt:lpstr>
      <vt:lpstr>Q&amp;A</vt:lpstr>
    </vt:vector>
  </TitlesOfParts>
  <Company>Clearly Presented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1 Template</dc:title>
  <dc:creator>Presentation Helper</dc:creator>
  <cp:lastModifiedBy> </cp:lastModifiedBy>
  <cp:revision>68</cp:revision>
  <dcterms:created xsi:type="dcterms:W3CDTF">2005-01-17T10:29:38Z</dcterms:created>
  <dcterms:modified xsi:type="dcterms:W3CDTF">2009-04-29T03:14:44Z</dcterms:modified>
</cp:coreProperties>
</file>